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86" r:id="rId2"/>
    <p:sldId id="3088" r:id="rId3"/>
    <p:sldId id="3087" r:id="rId4"/>
    <p:sldId id="3092" r:id="rId5"/>
    <p:sldId id="3093" r:id="rId6"/>
    <p:sldId id="3122" r:id="rId7"/>
    <p:sldId id="3123" r:id="rId8"/>
    <p:sldId id="3124" r:id="rId9"/>
    <p:sldId id="3125" r:id="rId10"/>
    <p:sldId id="3110" r:id="rId11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  <p:extLs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7BE"/>
    <a:srgbClr val="F85208"/>
    <a:srgbClr val="CE000D"/>
    <a:srgbClr val="8B2FC3"/>
    <a:srgbClr val="84004C"/>
    <a:srgbClr val="C9247B"/>
    <a:srgbClr val="F3C5BE"/>
    <a:srgbClr val="60AEA9"/>
    <a:srgbClr val="00B369"/>
    <a:srgbClr val="1A8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32" autoAdjust="0"/>
    <p:restoredTop sz="92986" autoAdjust="0"/>
  </p:normalViewPr>
  <p:slideViewPr>
    <p:cSldViewPr>
      <p:cViewPr>
        <p:scale>
          <a:sx n="77" d="100"/>
          <a:sy n="77" d="100"/>
        </p:scale>
        <p:origin x="-516" y="-72"/>
      </p:cViewPr>
      <p:guideLst>
        <p:guide orient="horz" pos="359"/>
        <p:guide orient="horz" pos="4183"/>
        <p:guide pos="4050"/>
        <p:guide pos="7566"/>
        <p:guide pos="376"/>
        <p:guide pos="1331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172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2020/5/29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190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agicnikrug.blogspot.com/" TargetMode="External"/><Relationship Id="rId4" Type="http://schemas.openxmlformats.org/officeDocument/2006/relationships/hyperlink" Target="https://www.youtube.com/channel/UCGqzpWbD3eT5Bou1_1X2wGQ?view_as=subscrib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2514/334/271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s://www.youtube.com/watch?v=_wD9KicWiaM&amp;t=32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noit.com/users/SenkaVukajlovic/canvases/%D0%A6%D1%80%D1%82%D0%B0%D1%9A%D0%B5%20%D1%82%D1%80%D0%BE%D1%83%D0%B3%D0%BB%D0%B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87" y="0"/>
            <a:ext cx="7232650" cy="7232650"/>
          </a:xfrm>
          <a:prstGeom prst="rect">
            <a:avLst/>
          </a:prstGeom>
        </p:spPr>
      </p:pic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7474868" y="5220881"/>
            <a:ext cx="4536504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000" b="1" spc="316">
                <a:solidFill>
                  <a:srgbClr val="FE67BE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Назив ТРОУГАО настао је из две речи: </a:t>
            </a:r>
            <a:r>
              <a:rPr lang="en-US" altLang="zh-CN" sz="2800" b="1" spc="316">
                <a:solidFill>
                  <a:srgbClr val="92D050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ТРИ</a:t>
            </a:r>
            <a:r>
              <a:rPr lang="en-US" altLang="zh-CN" sz="2000" b="1" spc="316">
                <a:solidFill>
                  <a:srgbClr val="FE67BE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и </a:t>
            </a:r>
            <a:r>
              <a:rPr lang="en-US" altLang="zh-CN" sz="2800" b="1" spc="316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УГАО</a:t>
            </a:r>
            <a:r>
              <a:rPr lang="en-US" altLang="zh-CN" sz="2000" b="1" spc="316">
                <a:solidFill>
                  <a:srgbClr val="FE67BE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6851015" y="3450590"/>
            <a:ext cx="5782945" cy="144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None/>
            </a:pPr>
            <a:r>
              <a:rPr sz="4400" b="1" cap="all" dirty="0" smtClean="0">
                <a:solidFill>
                  <a:srgbClr val="92D050"/>
                </a:solidFill>
                <a:latin typeface="Times New Roman" panose="02020603050405020304" charset="0"/>
                <a:ea typeface="方正稚艺简体" panose="03000509000000000000" pitchFamily="65" charset="-122"/>
                <a:cs typeface="Times New Roman" panose="02020603050405020304" charset="0"/>
              </a:rPr>
              <a:t>Тро</a:t>
            </a:r>
            <a:r>
              <a:rPr sz="4400" b="1" cap="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方正稚艺简体" panose="03000509000000000000" pitchFamily="65" charset="-122"/>
                <a:cs typeface="Times New Roman" panose="02020603050405020304" charset="0"/>
              </a:rPr>
              <a:t>угао</a:t>
            </a:r>
            <a:endParaRPr sz="4400" b="1" cap="all" dirty="0" smtClean="0">
              <a:latin typeface="Times New Roman" panose="02020603050405020304" charset="0"/>
              <a:ea typeface="方正稚艺简体" panose="03000509000000000000" pitchFamily="65" charset="-122"/>
              <a:cs typeface="Times New Roman" panose="02020603050405020304" charset="0"/>
            </a:endParaRPr>
          </a:p>
          <a:p>
            <a:pPr algn="ctr">
              <a:buNone/>
            </a:pPr>
            <a:r>
              <a:rPr sz="4400" b="1" cap="all" dirty="0" smtClean="0">
                <a:solidFill>
                  <a:srgbClr val="0070C0"/>
                </a:solidFill>
                <a:latin typeface="Times New Roman" panose="02020603050405020304" charset="0"/>
                <a:ea typeface="方正稚艺简体" panose="03000509000000000000" pitchFamily="65" charset="-122"/>
                <a:cs typeface="Times New Roman" panose="02020603050405020304" charset="0"/>
              </a:rPr>
              <a:t>Цртање</a:t>
            </a:r>
            <a:r>
              <a:rPr sz="4400" b="1" cap="all" dirty="0" smtClean="0">
                <a:latin typeface="Times New Roman" panose="02020603050405020304" charset="0"/>
                <a:ea typeface="方正稚艺简体" panose="03000509000000000000" pitchFamily="65" charset="-122"/>
                <a:cs typeface="Times New Roman" panose="02020603050405020304" charset="0"/>
              </a:rPr>
              <a:t> </a:t>
            </a:r>
            <a:r>
              <a:rPr sz="4400" b="1" cap="all" dirty="0" smtClean="0">
                <a:solidFill>
                  <a:srgbClr val="FE67BE"/>
                </a:solidFill>
                <a:latin typeface="Times New Roman" panose="02020603050405020304" charset="0"/>
                <a:ea typeface="方正稚艺简体" panose="03000509000000000000" pitchFamily="65" charset="-122"/>
                <a:cs typeface="Times New Roman" panose="02020603050405020304" charset="0"/>
              </a:rPr>
              <a:t>троугла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8020" y="49051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87" y="0"/>
            <a:ext cx="7232650" cy="7232650"/>
          </a:xfrm>
          <a:prstGeom prst="rect">
            <a:avLst/>
          </a:prstGeom>
        </p:spPr>
      </p:pic>
      <p:sp>
        <p:nvSpPr>
          <p:cNvPr id="140" name="Google Shape;140;p26"/>
          <p:cNvSpPr txBox="1">
            <a:spLocks noGrp="1"/>
          </p:cNvSpPr>
          <p:nvPr/>
        </p:nvSpPr>
        <p:spPr>
          <a:xfrm>
            <a:off x="7469505" y="1330325"/>
            <a:ext cx="3896360" cy="4969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" panose="00000500000000000000"/>
              <a:buChar char="●"/>
              <a:defRPr sz="2000" b="1" i="0" u="none" strike="noStrike" cap="none">
                <a:solidFill>
                  <a:schemeClr val="dk1"/>
                </a:solidFill>
                <a:latin typeface="Bellota Text" panose="00000500000000000000"/>
                <a:ea typeface="Bellota Text" panose="00000500000000000000"/>
                <a:cs typeface="Bellota Text" panose="00000500000000000000"/>
                <a:sym typeface="Bellota Text" panose="00000500000000000000"/>
              </a:defRPr>
            </a:lvl1pPr>
            <a:lvl2pPr marL="914400" marR="0" lvl="1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" panose="00000500000000000000"/>
              <a:buChar char="○"/>
              <a:defRPr sz="2000" b="1" i="0" u="none" strike="noStrike" cap="none">
                <a:solidFill>
                  <a:schemeClr val="dk1"/>
                </a:solidFill>
                <a:latin typeface="Bellota Text" panose="00000500000000000000"/>
                <a:ea typeface="Bellota Text" panose="00000500000000000000"/>
                <a:cs typeface="Bellota Text" panose="00000500000000000000"/>
                <a:sym typeface="Bellota Text" panose="00000500000000000000"/>
              </a:defRPr>
            </a:lvl2pPr>
            <a:lvl3pPr marL="1371600" marR="0" lvl="2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" panose="00000500000000000000"/>
              <a:buChar char="■"/>
              <a:defRPr sz="2000" b="1" i="0" u="none" strike="noStrike" cap="none">
                <a:solidFill>
                  <a:schemeClr val="dk1"/>
                </a:solidFill>
                <a:latin typeface="Bellota Text" panose="00000500000000000000"/>
                <a:ea typeface="Bellota Text" panose="00000500000000000000"/>
                <a:cs typeface="Bellota Text" panose="00000500000000000000"/>
                <a:sym typeface="Bellota Text" panose="00000500000000000000"/>
              </a:defRPr>
            </a:lvl3pPr>
            <a:lvl4pPr marL="1828800" marR="0" lvl="3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 panose="00000500000000000000"/>
              <a:buChar char="●"/>
              <a:defRPr sz="2000" b="1" i="0" u="none" strike="noStrike" cap="none">
                <a:solidFill>
                  <a:schemeClr val="dk1"/>
                </a:solidFill>
                <a:latin typeface="Bellota Text" panose="00000500000000000000"/>
                <a:ea typeface="Bellota Text" panose="00000500000000000000"/>
                <a:cs typeface="Bellota Text" panose="00000500000000000000"/>
                <a:sym typeface="Bellota Text" panose="00000500000000000000"/>
              </a:defRPr>
            </a:lvl4pPr>
            <a:lvl5pPr marL="2286000" marR="0" lvl="4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 panose="00000500000000000000"/>
              <a:buChar char="○"/>
              <a:defRPr sz="2000" b="1" i="0" u="none" strike="noStrike" cap="none">
                <a:solidFill>
                  <a:schemeClr val="dk1"/>
                </a:solidFill>
                <a:latin typeface="Bellota Text" panose="00000500000000000000"/>
                <a:ea typeface="Bellota Text" panose="00000500000000000000"/>
                <a:cs typeface="Bellota Text" panose="00000500000000000000"/>
                <a:sym typeface="Bellota Text" panose="00000500000000000000"/>
              </a:defRPr>
            </a:lvl5pPr>
            <a:lvl6pPr marL="2743200" marR="0" lvl="5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 panose="00000500000000000000"/>
              <a:buChar char="■"/>
              <a:defRPr sz="2000" b="1" i="0" u="none" strike="noStrike" cap="none">
                <a:solidFill>
                  <a:schemeClr val="dk1"/>
                </a:solidFill>
                <a:latin typeface="Bellota Text" panose="00000500000000000000"/>
                <a:ea typeface="Bellota Text" panose="00000500000000000000"/>
                <a:cs typeface="Bellota Text" panose="00000500000000000000"/>
                <a:sym typeface="Bellota Text" panose="00000500000000000000"/>
              </a:defRPr>
            </a:lvl6pPr>
            <a:lvl7pPr marL="3200400" marR="0" lvl="6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 panose="00000500000000000000"/>
              <a:buChar char="●"/>
              <a:defRPr sz="2000" b="1" i="0" u="none" strike="noStrike" cap="none">
                <a:solidFill>
                  <a:schemeClr val="dk1"/>
                </a:solidFill>
                <a:latin typeface="Bellota Text" panose="00000500000000000000"/>
                <a:ea typeface="Bellota Text" panose="00000500000000000000"/>
                <a:cs typeface="Bellota Text" panose="00000500000000000000"/>
                <a:sym typeface="Bellota Text" panose="00000500000000000000"/>
              </a:defRPr>
            </a:lvl7pPr>
            <a:lvl8pPr marL="3657600" marR="0" lvl="7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 panose="00000500000000000000"/>
              <a:buChar char="○"/>
              <a:defRPr sz="2000" b="1" i="0" u="none" strike="noStrike" cap="none">
                <a:solidFill>
                  <a:schemeClr val="dk1"/>
                </a:solidFill>
                <a:latin typeface="Bellota Text" panose="00000500000000000000"/>
                <a:ea typeface="Bellota Text" panose="00000500000000000000"/>
                <a:cs typeface="Bellota Text" panose="00000500000000000000"/>
                <a:sym typeface="Bellota Text" panose="00000500000000000000"/>
              </a:defRPr>
            </a:lvl8pPr>
            <a:lvl9pPr marL="4114800" marR="0" lvl="8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 panose="00000500000000000000"/>
              <a:buChar char="■"/>
              <a:defRPr sz="2000" b="1" i="0" u="none" strike="noStrike" cap="none">
                <a:solidFill>
                  <a:schemeClr val="dk1"/>
                </a:solidFill>
                <a:latin typeface="Bellota Text" panose="00000500000000000000"/>
                <a:ea typeface="Bellota Text" panose="00000500000000000000"/>
                <a:cs typeface="Bellota Text" panose="00000500000000000000"/>
                <a:sym typeface="Bellota Text" panose="00000500000000000000"/>
              </a:defRPr>
            </a:lvl9pPr>
          </a:lstStyle>
          <a:p>
            <a:pPr marL="101600" indent="0">
              <a:buNone/>
            </a:pPr>
            <a:r>
              <a:rPr lang="sr-Cyrl-R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ОШ „Први мај“ </a:t>
            </a:r>
          </a:p>
          <a:p>
            <a:pPr marL="101600" indent="0">
              <a:buNone/>
            </a:pPr>
            <a:r>
              <a:rPr lang="sr-Cyrl-R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Влајковци – Брзеће</a:t>
            </a:r>
          </a:p>
          <a:p>
            <a:pPr marL="101600" indent="0">
              <a:buNone/>
            </a:pPr>
            <a:endParaRPr lang="sr-Cyrl-RS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01600" indent="0">
              <a:buNone/>
            </a:pPr>
            <a:r>
              <a:rPr lang="sr-Cyrl-R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СЕНКА Вукајловић, учитељ</a:t>
            </a:r>
          </a:p>
          <a:p>
            <a:pPr marL="101600" indent="0">
              <a:buNone/>
            </a:pPr>
            <a:r>
              <a:rPr lang="sr-Cyrl-RS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hlinkClick r:id="rId4"/>
              </a:rPr>
              <a:t>Јутјуб канал</a:t>
            </a:r>
            <a:endParaRPr lang="sr-Cyrl-RS" sz="2800" dirty="0">
              <a:solidFill>
                <a:schemeClr val="accent4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01600" indent="0">
              <a:buNone/>
            </a:pPr>
            <a:r>
              <a:rPr lang="sr-Cyrl-R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Блог: </a:t>
            </a:r>
            <a:r>
              <a:rPr lang="sr-Cyrl-RS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hlinkClick r:id="rId5"/>
              </a:rPr>
              <a:t>Магични круг</a:t>
            </a:r>
            <a:endParaRPr lang="sr-Cyrl-RS" sz="28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7006" y="212090"/>
            <a:ext cx="4102129" cy="5147945"/>
          </a:xfrm>
          <a:prstGeom prst="rect">
            <a:avLst/>
          </a:prstGeom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6314266" y="3714725"/>
            <a:ext cx="0" cy="81026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6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93071" y="1983534"/>
            <a:ext cx="8784976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eaLnBrk="1" latinLnBrk="0" hangingPunct="1">
              <a:lnSpc>
                <a:spcPct val="100000"/>
              </a:lnSpc>
            </a:pPr>
            <a:endParaRPr lang="sr-Cyrl-RS" altLang="zh-CN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algn="just" eaLnBrk="1" latinLnBrk="0" hangingPunct="1">
              <a:lnSpc>
                <a:spcPct val="10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Сваке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две странице имају по једну заједничку тачку. </a:t>
            </a:r>
          </a:p>
          <a:p>
            <a:pPr algn="just" eaLnBrk="1" latinLnBrk="0" hangingPunct="1"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Те тачке су темена троугла. Има их три. </a:t>
            </a:r>
          </a:p>
          <a:p>
            <a:pPr algn="just" eaLnBrk="1" latinLnBrk="0" hangingPunct="1"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Сваки троугао има три странице. Страницу </a:t>
            </a:r>
            <a:r>
              <a:rPr lang="sr-Cyrl-RS" altLang="zh-CN" sz="2400" b="1" i="1" dirty="0">
                <a:solidFill>
                  <a:srgbClr val="FE67BE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а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која се налази наспрам темена </a:t>
            </a:r>
            <a:r>
              <a:rPr lang="zh-CN" altLang="en-US" sz="2400" b="1" dirty="0">
                <a:solidFill>
                  <a:srgbClr val="FE67BE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А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, страницу </a:t>
            </a:r>
            <a:r>
              <a:rPr lang="zh-CN" altLang="en-US" sz="2400" b="1" i="1" dirty="0">
                <a:solidFill>
                  <a:srgbClr val="FE67BE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која се налази наспрам темена </a:t>
            </a:r>
            <a:r>
              <a:rPr lang="zh-CN" altLang="en-US" sz="2400" b="1" dirty="0">
                <a:solidFill>
                  <a:srgbClr val="FE67BE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и страницу </a:t>
            </a:r>
            <a:r>
              <a:rPr lang="zh-CN" altLang="en-US" sz="2400" b="1" i="1" dirty="0">
                <a:solidFill>
                  <a:srgbClr val="FE67BE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која се налази наспрам темена </a:t>
            </a:r>
            <a:r>
              <a:rPr lang="zh-CN" altLang="en-US" sz="2400" b="1" dirty="0">
                <a:solidFill>
                  <a:srgbClr val="FE67BE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.</a:t>
            </a:r>
          </a:p>
          <a:p>
            <a:pPr algn="just" eaLnBrk="1" latinLnBrk="0" hangingPunct="1"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Странице троугла образују три угла и зато се овај геометријски облик назива троугао.</a:t>
            </a:r>
          </a:p>
          <a:p>
            <a:pPr algn="just" eaLnBrk="1" latinLnBrk="0" hangingPunct="1">
              <a:lnSpc>
                <a:spcPct val="100000"/>
              </a:lnSpc>
            </a:pP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4025900" y="401955"/>
            <a:ext cx="69278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2400" b="0">
                <a:solidFill>
                  <a:srgbClr val="FE67BE"/>
                </a:solidFill>
                <a:latin typeface="Times New Roman" panose="02020603050405020304" charset="0"/>
                <a:ea typeface="SimSun" panose="02010600030101010101" pitchFamily="2" charset="-122"/>
              </a:rPr>
              <a:t>Троугао је део равни коју ограничавају три дужи. </a:t>
            </a:r>
          </a:p>
          <a:p>
            <a:pPr marL="0" indent="0"/>
            <a:r>
              <a:rPr lang="en-US" sz="2400" b="0">
                <a:solidFill>
                  <a:srgbClr val="FE67BE"/>
                </a:solidFill>
                <a:latin typeface="Times New Roman" panose="02020603050405020304" charset="0"/>
                <a:ea typeface="SimSun" panose="02010600030101010101" pitchFamily="2" charset="-122"/>
              </a:rPr>
              <a:t>Те дужи су странице троугла. </a:t>
            </a:r>
          </a:p>
          <a:p>
            <a:pPr marL="0" indent="0"/>
            <a:r>
              <a:rPr lang="en-US" sz="2400" b="0">
                <a:solidFill>
                  <a:srgbClr val="FE67BE"/>
                </a:solidFill>
                <a:latin typeface="Times New Roman" panose="02020603050405020304" charset="0"/>
                <a:ea typeface="SimSun" panose="02010600030101010101" pitchFamily="2" charset="-122"/>
              </a:rPr>
              <a:t>O</a:t>
            </a:r>
            <a:r>
              <a:rPr lang="sr-Cyrl-RS" altLang="en-US" sz="2400" b="0">
                <a:solidFill>
                  <a:srgbClr val="FE67BE"/>
                </a:solidFill>
                <a:latin typeface="Times New Roman" panose="02020603050405020304" charset="0"/>
                <a:ea typeface="SimSun" panose="02010600030101010101" pitchFamily="2" charset="-122"/>
              </a:rPr>
              <a:t>не </a:t>
            </a:r>
            <a:r>
              <a:rPr lang="en-US" sz="2400" b="0">
                <a:solidFill>
                  <a:srgbClr val="FE67BE"/>
                </a:solidFill>
                <a:latin typeface="Times New Roman" panose="02020603050405020304" charset="0"/>
                <a:ea typeface="SimSun" panose="02010600030101010101" pitchFamily="2" charset="-122"/>
              </a:rPr>
              <a:t>чине изломљену затворену линију </a:t>
            </a:r>
            <a:r>
              <a:rPr lang="sr-Cyrl-RS" altLang="en-US" sz="2400" b="0">
                <a:solidFill>
                  <a:srgbClr val="FE67BE"/>
                </a:solidFill>
                <a:latin typeface="Times New Roman" panose="02020603050405020304" charset="0"/>
                <a:ea typeface="SimSun" panose="02010600030101010101" pitchFamily="2" charset="-122"/>
              </a:rPr>
              <a:t>која представља </a:t>
            </a:r>
            <a:r>
              <a:rPr lang="en-US" sz="2400" b="0">
                <a:solidFill>
                  <a:srgbClr val="FE67BE"/>
                </a:solidFill>
                <a:latin typeface="Times New Roman" panose="02020603050405020304" charset="0"/>
                <a:ea typeface="SimSun" panose="02010600030101010101" pitchFamily="2" charset="-122"/>
              </a:rPr>
              <a:t>унутрашњ</a:t>
            </a:r>
            <a:r>
              <a:rPr lang="sr-Cyrl-RS" altLang="en-US" sz="2400" b="0">
                <a:solidFill>
                  <a:srgbClr val="FE67BE"/>
                </a:solidFill>
                <a:latin typeface="Times New Roman" panose="02020603050405020304" charset="0"/>
                <a:ea typeface="SimSun" panose="02010600030101010101" pitchFamily="2" charset="-122"/>
              </a:rPr>
              <a:t>у</a:t>
            </a:r>
            <a:r>
              <a:rPr lang="en-US" sz="2400" b="0">
                <a:solidFill>
                  <a:srgbClr val="FE67BE"/>
                </a:solidFill>
                <a:latin typeface="Times New Roman" panose="02020603050405020304" charset="0"/>
                <a:ea typeface="SimSun" panose="02010600030101010101" pitchFamily="2" charset="-122"/>
              </a:rPr>
              <a:t> област троугла.</a:t>
            </a:r>
            <a:r>
              <a:rPr lang="en-US" b="0"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</a:p>
        </p:txBody>
      </p:sp>
      <p:grpSp>
        <p:nvGrpSpPr>
          <p:cNvPr id="5177" name="Google Shape;5177;p55"/>
          <p:cNvGrpSpPr/>
          <p:nvPr/>
        </p:nvGrpSpPr>
        <p:grpSpPr>
          <a:xfrm>
            <a:off x="1286510" y="3369945"/>
            <a:ext cx="1609725" cy="1501775"/>
            <a:chOff x="926675" y="238125"/>
            <a:chExt cx="5755100" cy="5232975"/>
          </a:xfrm>
        </p:grpSpPr>
        <p:sp>
          <p:nvSpPr>
            <p:cNvPr id="5178" name="Google Shape;5178;p55"/>
            <p:cNvSpPr/>
            <p:nvPr/>
          </p:nvSpPr>
          <p:spPr>
            <a:xfrm>
              <a:off x="2235475" y="2161100"/>
              <a:ext cx="3138650" cy="1012350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55"/>
            <p:cNvSpPr/>
            <p:nvPr/>
          </p:nvSpPr>
          <p:spPr>
            <a:xfrm>
              <a:off x="2825775" y="238125"/>
              <a:ext cx="1961900" cy="1850225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55"/>
            <p:cNvSpPr/>
            <p:nvPr/>
          </p:nvSpPr>
          <p:spPr>
            <a:xfrm>
              <a:off x="926675" y="4357100"/>
              <a:ext cx="5755100" cy="1114000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55"/>
            <p:cNvSpPr/>
            <p:nvPr/>
          </p:nvSpPr>
          <p:spPr>
            <a:xfrm>
              <a:off x="1621700" y="3256600"/>
              <a:ext cx="4370050" cy="1006950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75" y="4629772"/>
            <a:ext cx="3528392" cy="215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 -0.034 L 0.125 -0.125 L 0.158 -0.034 L 0.249 0 L 0.158 0.034 L 0.125 0.125 L 0.091 0.034 L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559296"/>
            <a:ext cx="12858750" cy="4670179"/>
          </a:xfrm>
          <a:prstGeom prst="rect">
            <a:avLst/>
          </a:prstGeom>
        </p:spPr>
      </p:pic>
      <p:sp>
        <p:nvSpPr>
          <p:cNvPr id="8" name="Title 9"/>
          <p:cNvSpPr txBox="1"/>
          <p:nvPr/>
        </p:nvSpPr>
        <p:spPr>
          <a:xfrm>
            <a:off x="2981325" y="400685"/>
            <a:ext cx="7092950" cy="2392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fontAlgn="auto">
              <a:spcAft>
                <a:spcPts val="0"/>
              </a:spcAft>
              <a:buFont typeface="Wingdings" panose="05000000000000000000" charset="0"/>
              <a:buChar char="v"/>
            </a:pPr>
            <a:r>
              <a:rPr lang="en-AU" sz="2800" dirty="0">
                <a:solidFill>
                  <a:srgbClr val="FE67BE"/>
                </a:solidFill>
                <a:latin typeface="Times New Roman" panose="02020603050405020304" charset="0"/>
                <a:ea typeface="方正稚艺简体" panose="03000509000000000000" pitchFamily="65" charset="-122"/>
                <a:cs typeface="Times New Roman" panose="02020603050405020304" charset="0"/>
                <a:sym typeface="+mn-lt"/>
              </a:rPr>
              <a:t>Троугао често препознајемо у природном окружењу. 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charset="0"/>
              <a:buChar char="v"/>
            </a:pPr>
            <a:r>
              <a:rPr lang="en-AU" sz="2800" dirty="0">
                <a:solidFill>
                  <a:srgbClr val="FE67BE"/>
                </a:solidFill>
                <a:latin typeface="Times New Roman" panose="02020603050405020304" charset="0"/>
                <a:ea typeface="方正稚艺简体" panose="03000509000000000000" pitchFamily="65" charset="-122"/>
                <a:cs typeface="Times New Roman" panose="02020603050405020304" charset="0"/>
                <a:sym typeface="+mn-lt"/>
              </a:rPr>
              <a:t>Грађевинари и архитекте га користе још од давнина.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charset="0"/>
              <a:buChar char="v"/>
            </a:pPr>
            <a:r>
              <a:rPr lang="en-AU" sz="2800" dirty="0">
                <a:solidFill>
                  <a:srgbClr val="FE67BE"/>
                </a:solidFill>
                <a:latin typeface="Times New Roman" panose="02020603050405020304" charset="0"/>
                <a:ea typeface="方正稚艺简体" panose="03000509000000000000" pitchFamily="65" charset="-122"/>
                <a:cs typeface="Times New Roman" panose="02020603050405020304" charset="0"/>
                <a:sym typeface="+mn-lt"/>
              </a:rPr>
              <a:t>Уметници и дизајнери троугао виде као мотив за своје стварање.</a:t>
            </a:r>
          </a:p>
        </p:txBody>
      </p:sp>
      <p:sp>
        <p:nvSpPr>
          <p:cNvPr id="9" name="Subtitle 10"/>
          <p:cNvSpPr txBox="1"/>
          <p:nvPr/>
        </p:nvSpPr>
        <p:spPr>
          <a:xfrm>
            <a:off x="1072008" y="1142998"/>
            <a:ext cx="1409319" cy="394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zh-CN" dirty="0">
              <a:solidFill>
                <a:srgbClr val="00B050"/>
              </a:solidFill>
              <a:latin typeface="Agency FB" panose="020B0503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380000">
            <a:off x="8777605" y="3155315"/>
            <a:ext cx="2169795" cy="1534795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580000">
            <a:off x="507365" y="679450"/>
            <a:ext cx="2169795" cy="170370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60000">
            <a:off x="10211435" y="704215"/>
            <a:ext cx="2261870" cy="1654175"/>
          </a:xfrm>
          <a:prstGeom prst="rect">
            <a:avLst/>
          </a:prstGeom>
          <a:noFill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20000">
            <a:off x="507365" y="3623945"/>
            <a:ext cx="2114550" cy="1809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1245" y="2971165"/>
            <a:ext cx="8682355" cy="28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3797300" y="1376045"/>
            <a:ext cx="526351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 темена (тачке А, B, C)</a:t>
            </a:r>
          </a:p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 странице (</a:t>
            </a:r>
            <a:r>
              <a:rPr lang="en-US" sz="2800" i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a, b, c</a:t>
            </a: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 угла (∢</a:t>
            </a:r>
            <a:r>
              <a:rPr lang="en-US" sz="2800" i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</a:t>
            </a:r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</a:t>
            </a:r>
            <a:r>
              <a:rPr lang="en-US" sz="2800" i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∢</a:t>
            </a:r>
            <a:r>
              <a:rPr lang="en-US" sz="2800" i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</a:t>
            </a:r>
            <a:r>
              <a:rPr lang="en-US" sz="2800" i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</a:t>
            </a: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∢</a:t>
            </a:r>
            <a:r>
              <a:rPr lang="en-US" sz="2800" i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</a:t>
            </a:r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en-US" sz="2800" i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</a:t>
            </a: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797300" y="484505"/>
            <a:ext cx="48660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rgbClr val="FE67BE"/>
                </a:solidFill>
                <a:latin typeface="Times New Roman" panose="02020603050405020304" charset="0"/>
                <a:cs typeface="Times New Roman" panose="02020603050405020304" charset="0"/>
              </a:rPr>
              <a:t>Елементи троугла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006580" y="3822056"/>
            <a:ext cx="3908683" cy="3908683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1849755" y="802640"/>
            <a:ext cx="807529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4000" b="1">
                <a:solidFill>
                  <a:srgbClr val="FE67BE"/>
                </a:solidFill>
                <a:latin typeface="Times New Roman" panose="02020603050405020304" charset="0"/>
                <a:cs typeface="Times New Roman" panose="02020603050405020304" charset="0"/>
              </a:rPr>
              <a:t>Врсте троугл</a:t>
            </a:r>
            <a:r>
              <a:rPr lang="sr-Cyrl-RS" altLang="en-US" sz="4000" b="1">
                <a:solidFill>
                  <a:srgbClr val="FE67BE"/>
                </a:solidFill>
                <a:latin typeface="Times New Roman" panose="02020603050405020304" charset="0"/>
                <a:cs typeface="Times New Roman" panose="02020603050405020304" charset="0"/>
              </a:rPr>
              <a:t>ова</a:t>
            </a:r>
            <a:r>
              <a:rPr lang="en-US" sz="4000" b="1">
                <a:solidFill>
                  <a:srgbClr val="FE67B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sr-Cyrl-RS" altLang="en-US" sz="4000" b="1">
                <a:solidFill>
                  <a:srgbClr val="FE67BE"/>
                </a:solidFill>
                <a:latin typeface="Times New Roman" panose="02020603050405020304" charset="0"/>
                <a:cs typeface="Times New Roman" panose="02020603050405020304" charset="0"/>
              </a:rPr>
              <a:t>према угловима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538855" y="1509395"/>
            <a:ext cx="50800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indent="0">
              <a:buFont typeface="Wingdings" panose="05000000000000000000" charset="0"/>
              <a:buNone/>
            </a:pPr>
            <a:r>
              <a:rPr lang="sr-Cyrl-RS" altLang="en-US" sz="2800" b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а) 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Оштроугли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sr-Cyrl-RS" altLang="en-US" sz="2800" b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б) П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равоугли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sr-Cyrl-RS" altLang="en-US" sz="2800" b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в) Т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упоугли</a:t>
            </a:r>
          </a:p>
        </p:txBody>
      </p:sp>
      <p:pic>
        <p:nvPicPr>
          <p:cNvPr id="66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0000">
            <a:off x="401955" y="2533015"/>
            <a:ext cx="2961640" cy="2453005"/>
          </a:xfrm>
          <a:prstGeom prst="rect">
            <a:avLst/>
          </a:prstGeom>
        </p:spPr>
      </p:pic>
      <p:pic>
        <p:nvPicPr>
          <p:cNvPr id="67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0000">
            <a:off x="4174490" y="3537585"/>
            <a:ext cx="3070225" cy="2357120"/>
          </a:xfrm>
          <a:prstGeom prst="rect">
            <a:avLst/>
          </a:prstGeom>
        </p:spPr>
      </p:pic>
      <p:pic>
        <p:nvPicPr>
          <p:cNvPr id="68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0000">
            <a:off x="7658735" y="1944370"/>
            <a:ext cx="2942590" cy="2269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006580" y="3822056"/>
            <a:ext cx="3908683" cy="3908683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1546860" y="834390"/>
            <a:ext cx="89674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4000" b="1">
                <a:solidFill>
                  <a:srgbClr val="FE67BE"/>
                </a:solidFill>
                <a:latin typeface="Times New Roman" panose="02020603050405020304" charset="0"/>
                <a:cs typeface="Times New Roman" panose="02020603050405020304" charset="0"/>
              </a:rPr>
              <a:t>Врсте троугл</a:t>
            </a:r>
            <a:r>
              <a:rPr lang="sr-Cyrl-RS" altLang="en-US" sz="4000" b="1">
                <a:solidFill>
                  <a:srgbClr val="FE67BE"/>
                </a:solidFill>
                <a:latin typeface="Times New Roman" panose="02020603050405020304" charset="0"/>
                <a:cs typeface="Times New Roman" panose="02020603050405020304" charset="0"/>
              </a:rPr>
              <a:t>ова</a:t>
            </a:r>
            <a:r>
              <a:rPr lang="en-US" sz="4000" b="1">
                <a:solidFill>
                  <a:srgbClr val="FE67B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sr-Cyrl-RS" altLang="en-US" sz="4000" b="1">
                <a:solidFill>
                  <a:srgbClr val="FE67BE"/>
                </a:solidFill>
                <a:latin typeface="Times New Roman" panose="02020603050405020304" charset="0"/>
                <a:cs typeface="Times New Roman" panose="02020603050405020304" charset="0"/>
              </a:rPr>
              <a:t>према страницама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427095" y="1668780"/>
            <a:ext cx="50800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indent="0">
              <a:buFont typeface="Wingdings" panose="05000000000000000000" charset="0"/>
              <a:buNone/>
            </a:pPr>
            <a:r>
              <a:rPr lang="sr-Cyrl-RS" altLang="en-US" sz="2800" b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а) Неједнакостранични</a:t>
            </a:r>
            <a:endParaRPr lang="en-US" sz="2800" b="1">
              <a:solidFill>
                <a:srgbClr val="0070C0"/>
              </a:solidFill>
              <a:latin typeface="Times New Roman" panose="02020603050405020304" charset="0"/>
              <a:cs typeface="Calibri" panose="020F0502020204030204" pitchFamily="34" charset="0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sr-Cyrl-RS" altLang="en-US" sz="2800" b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б) </a:t>
            </a:r>
            <a:r>
              <a:rPr lang="sr-Cyrl-RS" sz="2800" b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Једнакокраки</a:t>
            </a:r>
            <a:endParaRPr lang="en-US" sz="2800" b="1">
              <a:solidFill>
                <a:srgbClr val="0070C0"/>
              </a:solidFill>
              <a:latin typeface="Times New Roman" panose="02020603050405020304" charset="0"/>
              <a:cs typeface="Calibri" panose="020F0502020204030204" pitchFamily="34" charset="0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sr-Cyrl-RS" altLang="en-US" sz="2800" b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в) </a:t>
            </a:r>
            <a:r>
              <a:rPr lang="sr-Cyrl-RS" sz="2800" b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Једнакостранични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40000">
            <a:off x="481965" y="3052445"/>
            <a:ext cx="2419350" cy="16084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420" y="3479800"/>
            <a:ext cx="2897505" cy="195135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0000">
            <a:off x="8108315" y="2157095"/>
            <a:ext cx="2325370" cy="1894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1724"/>
          <p:cNvSpPr/>
          <p:nvPr/>
        </p:nvSpPr>
        <p:spPr>
          <a:xfrm>
            <a:off x="5524500" y="3495040"/>
            <a:ext cx="3188335" cy="1398270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r>
              <a:rPr lang="sr-Cyrl-RS" sz="2000">
                <a:solidFill>
                  <a:schemeClr val="accent6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    </a:t>
            </a:r>
            <a:r>
              <a:rPr lang="sr-Cyrl-RS" sz="2000" b="1">
                <a:solidFill>
                  <a:schemeClr val="accent6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sz="2000" b="1">
                <a:solidFill>
                  <a:schemeClr val="accent6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једнакокраки </a:t>
            </a:r>
            <a:endParaRPr sz="2000">
              <a:solidFill>
                <a:schemeClr val="accent6"/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sz="2000">
                <a:solidFill>
                  <a:schemeClr val="accent6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     (има дв</a:t>
            </a:r>
            <a:r>
              <a:rPr lang="sr-Cyrl-RS" sz="2000">
                <a:solidFill>
                  <a:schemeClr val="accent6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е странице</a:t>
            </a:r>
          </a:p>
          <a:p>
            <a:pPr>
              <a:lnSpc>
                <a:spcPct val="120000"/>
              </a:lnSpc>
            </a:pPr>
            <a:r>
              <a:rPr lang="sr-Cyrl-RS" sz="2000">
                <a:solidFill>
                  <a:schemeClr val="accent6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        </a:t>
            </a:r>
            <a:r>
              <a:rPr sz="2000">
                <a:solidFill>
                  <a:schemeClr val="accent6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једнаке дужине)</a:t>
            </a:r>
          </a:p>
        </p:txBody>
      </p:sp>
      <p:sp>
        <p:nvSpPr>
          <p:cNvPr id="53" name="Shape 1725"/>
          <p:cNvSpPr/>
          <p:nvPr/>
        </p:nvSpPr>
        <p:spPr>
          <a:xfrm>
            <a:off x="1693545" y="3495040"/>
            <a:ext cx="2925445" cy="1404620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r>
              <a:rPr sz="20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неједнакостранични</a:t>
            </a:r>
            <a:r>
              <a:rPr sz="200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(све три странице су му различите дужине)</a:t>
            </a:r>
          </a:p>
        </p:txBody>
      </p:sp>
      <p:sp>
        <p:nvSpPr>
          <p:cNvPr id="54" name="Shape 1726"/>
          <p:cNvSpPr/>
          <p:nvPr/>
        </p:nvSpPr>
        <p:spPr>
          <a:xfrm>
            <a:off x="9686290" y="3438525"/>
            <a:ext cx="2943225" cy="1280160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r>
              <a:rPr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једнакостранични </a:t>
            </a:r>
            <a:r>
              <a:rPr sz="200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(све три ст</a:t>
            </a:r>
            <a:r>
              <a:rPr lang="sr-Cyrl-R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ранице су</a:t>
            </a:r>
          </a:p>
          <a:p>
            <a:pPr>
              <a:lnSpc>
                <a:spcPct val="120000"/>
              </a:lnSpc>
            </a:pPr>
            <a:r>
              <a:rPr lang="sr-Cyrl-R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      </a:t>
            </a:r>
            <a:r>
              <a:rPr sz="200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му исте дужине)</a:t>
            </a:r>
          </a:p>
        </p:txBody>
      </p:sp>
      <p:sp>
        <p:nvSpPr>
          <p:cNvPr id="55" name="Shape 1733"/>
          <p:cNvSpPr/>
          <p:nvPr/>
        </p:nvSpPr>
        <p:spPr>
          <a:xfrm>
            <a:off x="8808085" y="1294130"/>
            <a:ext cx="2696210" cy="1228725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 algn="ctr">
              <a:lnSpc>
                <a:spcPct val="120000"/>
              </a:lnSpc>
            </a:pPr>
            <a:r>
              <a:rPr sz="20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тупоугли</a:t>
            </a:r>
            <a:r>
              <a:rPr sz="200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sz="200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        (има један </a:t>
            </a:r>
          </a:p>
          <a:p>
            <a:pPr algn="ctr">
              <a:lnSpc>
                <a:spcPct val="120000"/>
              </a:lnSpc>
            </a:pPr>
            <a:r>
              <a:rPr sz="200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 туп угао)</a:t>
            </a:r>
          </a:p>
        </p:txBody>
      </p:sp>
      <p:sp>
        <p:nvSpPr>
          <p:cNvPr id="56" name="Shape 1735"/>
          <p:cNvSpPr/>
          <p:nvPr/>
        </p:nvSpPr>
        <p:spPr>
          <a:xfrm>
            <a:off x="1515745" y="1268730"/>
            <a:ext cx="2675255" cy="1290320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r>
              <a:rPr sz="2000" b="1">
                <a:solidFill>
                  <a:srgbClr val="CE000D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оштроугли</a:t>
            </a:r>
            <a:r>
              <a:rPr sz="2000">
                <a:solidFill>
                  <a:srgbClr val="CE000D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или косоугли (има све оштре углове) </a:t>
            </a:r>
          </a:p>
        </p:txBody>
      </p:sp>
      <p:sp>
        <p:nvSpPr>
          <p:cNvPr id="57" name="Shape 1739"/>
          <p:cNvSpPr/>
          <p:nvPr/>
        </p:nvSpPr>
        <p:spPr>
          <a:xfrm>
            <a:off x="5186045" y="1294130"/>
            <a:ext cx="2626995" cy="1240155"/>
          </a:xfrm>
          <a:prstGeom prst="roundRect">
            <a:avLst>
              <a:gd name="adj" fmla="val 49999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r>
              <a:rPr lang="sr-Cyrl-RS" sz="2000" b="1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   </a:t>
            </a:r>
            <a:r>
              <a:rPr sz="2000" b="1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правоугли</a:t>
            </a:r>
          </a:p>
          <a:p>
            <a:pPr>
              <a:lnSpc>
                <a:spcPct val="120000"/>
              </a:lnSpc>
            </a:pPr>
            <a:r>
              <a:rPr sz="2000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   (има један</a:t>
            </a:r>
          </a:p>
          <a:p>
            <a:pPr>
              <a:lnSpc>
                <a:spcPct val="120000"/>
              </a:lnSpc>
            </a:pPr>
            <a:r>
              <a:rPr sz="2000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     пра</a:t>
            </a:r>
            <a:r>
              <a:rPr lang="sr-Cyrl-RS" sz="2000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в </a:t>
            </a:r>
            <a:r>
              <a:rPr sz="2000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угао)</a:t>
            </a:r>
          </a:p>
        </p:txBody>
      </p:sp>
      <p:sp>
        <p:nvSpPr>
          <p:cNvPr id="14" name="Shape 1730"/>
          <p:cNvSpPr/>
          <p:nvPr/>
        </p:nvSpPr>
        <p:spPr>
          <a:xfrm>
            <a:off x="4779678" y="3710892"/>
            <a:ext cx="972348" cy="972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3263" tIns="23263" rIns="23263" bIns="23263" anchor="ctr"/>
          <a:lstStyle/>
          <a:p>
            <a:pPr algn="ctr">
              <a:lnSpc>
                <a:spcPct val="120000"/>
              </a:lnSpc>
            </a:pPr>
            <a:r>
              <a:rPr sz="320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б)</a:t>
            </a:r>
          </a:p>
        </p:txBody>
      </p:sp>
      <p:sp>
        <p:nvSpPr>
          <p:cNvPr id="25" name="Shape 1741"/>
          <p:cNvSpPr/>
          <p:nvPr/>
        </p:nvSpPr>
        <p:spPr>
          <a:xfrm>
            <a:off x="4335428" y="1427196"/>
            <a:ext cx="972348" cy="972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3263" tIns="23263" rIns="23263" bIns="23263" anchor="ctr"/>
          <a:lstStyle/>
          <a:p>
            <a:pPr algn="ctr">
              <a:lnSpc>
                <a:spcPct val="120000"/>
              </a:lnSpc>
            </a:pPr>
            <a:r>
              <a:rPr sz="320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б)</a:t>
            </a:r>
          </a:p>
        </p:txBody>
      </p:sp>
      <p:sp>
        <p:nvSpPr>
          <p:cNvPr id="13" name="Shape 1729"/>
          <p:cNvSpPr/>
          <p:nvPr/>
        </p:nvSpPr>
        <p:spPr>
          <a:xfrm>
            <a:off x="8857615" y="3592195"/>
            <a:ext cx="972185" cy="972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3263" tIns="23263" rIns="23263" bIns="23263" anchor="ctr"/>
          <a:lstStyle/>
          <a:p>
            <a:pPr algn="ctr">
              <a:lnSpc>
                <a:spcPct val="120000"/>
              </a:lnSpc>
            </a:pPr>
            <a:r>
              <a:rPr sz="320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в)</a:t>
            </a:r>
          </a:p>
        </p:txBody>
      </p:sp>
      <p:sp>
        <p:nvSpPr>
          <p:cNvPr id="11" name="Shape 1727"/>
          <p:cNvSpPr/>
          <p:nvPr/>
        </p:nvSpPr>
        <p:spPr>
          <a:xfrm>
            <a:off x="923925" y="3592195"/>
            <a:ext cx="972185" cy="972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3263" tIns="23263" rIns="23263" bIns="23263" anchor="ctr"/>
          <a:lstStyle/>
          <a:p>
            <a:pPr algn="ctr">
              <a:lnSpc>
                <a:spcPct val="120000"/>
              </a:lnSpc>
            </a:pPr>
            <a:r>
              <a:rPr sz="320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а)</a:t>
            </a:r>
          </a:p>
        </p:txBody>
      </p:sp>
      <p:sp>
        <p:nvSpPr>
          <p:cNvPr id="21" name="Shape 1737"/>
          <p:cNvSpPr/>
          <p:nvPr/>
        </p:nvSpPr>
        <p:spPr>
          <a:xfrm>
            <a:off x="721360" y="1427480"/>
            <a:ext cx="972185" cy="972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23263" tIns="23263" rIns="23263" bIns="23263" anchor="ctr"/>
          <a:lstStyle/>
          <a:p>
            <a:pPr algn="ctr">
              <a:lnSpc>
                <a:spcPct val="120000"/>
              </a:lnSpc>
            </a:pPr>
            <a:r>
              <a:rPr sz="320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а)</a:t>
            </a:r>
          </a:p>
        </p:txBody>
      </p:sp>
      <p:sp>
        <p:nvSpPr>
          <p:cNvPr id="22" name="Shape 1738"/>
          <p:cNvSpPr/>
          <p:nvPr/>
        </p:nvSpPr>
        <p:spPr>
          <a:xfrm>
            <a:off x="8010525" y="1427480"/>
            <a:ext cx="972185" cy="972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3263" tIns="23263" rIns="23263" bIns="23263" anchor="ctr"/>
          <a:lstStyle/>
          <a:p>
            <a:pPr algn="ctr">
              <a:lnSpc>
                <a:spcPct val="120000"/>
              </a:lnSpc>
            </a:pPr>
            <a:r>
              <a:rPr sz="320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в)</a:t>
            </a:r>
          </a:p>
        </p:txBody>
      </p:sp>
      <p:sp>
        <p:nvSpPr>
          <p:cNvPr id="40" name="Text Placeholder 3"/>
          <p:cNvSpPr txBox="1"/>
          <p:nvPr/>
        </p:nvSpPr>
        <p:spPr>
          <a:xfrm>
            <a:off x="5619739" y="3494754"/>
            <a:ext cx="1212295" cy="25781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4335145" y="118745"/>
            <a:ext cx="27851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sz="3200" b="1">
                <a:solidFill>
                  <a:srgbClr val="FE67BE"/>
                </a:solidFill>
                <a:latin typeface="Times New Roman" panose="02020603050405020304" charset="0"/>
                <a:ea typeface="SimSun" panose="02010600030101010101" pitchFamily="2" charset="-122"/>
              </a:rPr>
              <a:t>Да </a:t>
            </a:r>
            <a:r>
              <a:rPr lang="sr-Cyrl-RS" altLang="en-US" sz="3200" b="1">
                <a:solidFill>
                  <a:srgbClr val="FE67BE"/>
                </a:solidFill>
                <a:latin typeface="Times New Roman" panose="02020603050405020304" charset="0"/>
                <a:ea typeface="SimSun" panose="02010600030101010101" pitchFamily="2" charset="-122"/>
              </a:rPr>
              <a:t>утврдимо: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186815" y="70231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indent="0"/>
            <a:r>
              <a:rPr lang="zh-CN" sz="2400" b="1">
                <a:solidFill>
                  <a:srgbClr val="FE67BE"/>
                </a:solidFill>
                <a:latin typeface="Times New Roman" panose="02020603050405020304" charset="0"/>
                <a:cs typeface="Times New Roman" panose="02020603050405020304" charset="0"/>
              </a:rPr>
              <a:t>♦ Према врсти углова</a:t>
            </a:r>
            <a:r>
              <a:rPr lang="sr-Cyrl-RS" altLang="zh-CN" sz="2400" b="1">
                <a:solidFill>
                  <a:srgbClr val="FE67BE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346325" y="2952115"/>
            <a:ext cx="40671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zh-CN" sz="2400" b="1">
                <a:solidFill>
                  <a:srgbClr val="FE67BE"/>
                </a:solidFill>
                <a:latin typeface="Times New Roman" panose="02020603050405020304" charset="0"/>
                <a:cs typeface="Times New Roman" panose="02020603050405020304" charset="0"/>
              </a:rPr>
              <a:t>♦ </a:t>
            </a:r>
            <a:r>
              <a:rPr lang="en-US" sz="2400" b="1">
                <a:solidFill>
                  <a:srgbClr val="FE67BE"/>
                </a:solidFill>
                <a:latin typeface="Times New Roman" panose="02020603050405020304" charset="0"/>
                <a:cs typeface="Times New Roman" panose="02020603050405020304" charset="0"/>
              </a:rPr>
              <a:t>Према односу страниц</a:t>
            </a:r>
            <a:r>
              <a:rPr lang="sr-Cyrl-RS" altLang="en-US" sz="2400" b="1">
                <a:solidFill>
                  <a:srgbClr val="FE67BE"/>
                </a:solidFill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sz="2400" b="1">
                <a:solidFill>
                  <a:srgbClr val="FE67BE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693545" y="5062855"/>
            <a:ext cx="86588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4000" b="0">
                <a:solidFill>
                  <a:srgbClr val="F85208"/>
                </a:solidFill>
                <a:latin typeface="Times New Roman" panose="02020603050405020304" charset="0"/>
                <a:cs typeface="Calibri" panose="020F0502020204030204" pitchFamily="34" charset="0"/>
              </a:rPr>
              <a:t>Знања ћете утврдити путем</a:t>
            </a:r>
            <a:r>
              <a:rPr lang="en-US" sz="4000" b="0"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Calibri" panose="020F0502020204030204" pitchFamily="34" charset="0"/>
                <a:hlinkClick r:id="rId2" action="ppaction://hlinkfile"/>
              </a:rPr>
              <a:t>игрице</a:t>
            </a:r>
            <a:r>
              <a:rPr lang="sr-Cyrl-RS" altLang="en-US" sz="4000">
                <a:solidFill>
                  <a:srgbClr val="F85208"/>
                </a:solidFill>
                <a:latin typeface="Times New Roman" panose="02020603050405020304" charset="0"/>
                <a:cs typeface="Calibri" panose="020F0502020204030204" pitchFamily="34" charset="0"/>
                <a:sym typeface="+mn-ea"/>
              </a:rPr>
              <a:t>.</a:t>
            </a:r>
            <a:endParaRPr lang="sr-Cyrl-RS" altLang="en-US" sz="4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14" grpId="0" animBg="1"/>
      <p:bldP spid="14" grpId="1" animBg="1"/>
      <p:bldP spid="25" grpId="0" animBg="1"/>
      <p:bldP spid="25" grpId="1" animBg="1"/>
      <p:bldP spid="13" grpId="0" animBg="1"/>
      <p:bldP spid="13" grpId="1" animBg="1"/>
      <p:bldP spid="11" grpId="0" animBg="1"/>
      <p:bldP spid="11" grpId="1" animBg="1"/>
      <p:bldP spid="21" grpId="0" animBg="1"/>
      <p:bldP spid="21" grpId="1" animBg="1"/>
      <p:bldP spid="22" grpId="0" animBg="1"/>
      <p:bldP spid="22" grpId="1" animBg="1"/>
      <p:bldP spid="40" grpId="0"/>
      <p:bldP spid="100" grpId="0"/>
      <p:bldP spid="100" grpId="1"/>
      <p:bldP spid="3" grpId="0"/>
      <p:bldP spid="3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703424" y="3409697"/>
            <a:ext cx="2725951" cy="147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19508" y="3567654"/>
            <a:ext cx="3822953" cy="3822953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4197350" y="101600"/>
            <a:ext cx="5080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indent="0" algn="ctr"/>
            <a:r>
              <a:rPr lang="en-US" sz="4000" b="1" dirty="0" err="1">
                <a:solidFill>
                  <a:srgbClr val="FE67BE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Цртање</a:t>
            </a:r>
            <a:r>
              <a:rPr lang="en-US" sz="4000" b="1" dirty="0">
                <a:solidFill>
                  <a:srgbClr val="FE67BE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E67BE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троугла</a:t>
            </a:r>
            <a:endParaRPr lang="en-US" sz="4000" b="1" dirty="0">
              <a:solidFill>
                <a:srgbClr val="FE67BE"/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515745" y="690880"/>
            <a:ext cx="948182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sz="2800" b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sr-Cyrl-RS" altLang="en-US" sz="2800" b="1" dirty="0">
                <a:solidFill>
                  <a:srgbClr val="FFC000"/>
                </a:solidFill>
                <a:latin typeface="Times New Roman" panose="02020603050405020304" charset="0"/>
                <a:cs typeface="Calibri" panose="020F0502020204030204" pitchFamily="34" charset="0"/>
              </a:rPr>
              <a:t>К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charset="0"/>
                <a:cs typeface="Calibri" panose="020F0502020204030204" pitchFamily="34" charset="0"/>
              </a:rPr>
              <a:t>ако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charset="0"/>
                <a:cs typeface="Calibri" panose="020F0502020204030204" pitchFamily="34" charset="0"/>
              </a:rPr>
              <a:t>се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charset="0"/>
                <a:cs typeface="Calibri" panose="020F0502020204030204" pitchFamily="34" charset="0"/>
              </a:rPr>
              <a:t>уз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charset="0"/>
                <a:cs typeface="Calibri" panose="020F0502020204030204" pitchFamily="34" charset="0"/>
              </a:rPr>
              <a:t>помоћ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charset="0"/>
                <a:cs typeface="Calibri" panose="020F0502020204030204" pitchFamily="34" charset="0"/>
              </a:rPr>
              <a:t>лењира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charset="0"/>
                <a:cs typeface="Calibri" panose="020F0502020204030204" pitchFamily="34" charset="0"/>
              </a:rPr>
              <a:t> и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charset="0"/>
                <a:cs typeface="Calibri" panose="020F0502020204030204" pitchFamily="34" charset="0"/>
              </a:rPr>
              <a:t>шестара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charset="0"/>
                <a:cs typeface="Calibri" panose="020F0502020204030204" pitchFamily="34" charset="0"/>
              </a:rPr>
              <a:t>црта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charset="0"/>
                <a:cs typeface="Calibri" panose="020F0502020204030204" pitchFamily="34" charset="0"/>
              </a:rPr>
              <a:t>троугао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sr-Cyrl-RS" altLang="en-US" sz="2800" b="1" dirty="0">
                <a:solidFill>
                  <a:srgbClr val="FFC000"/>
                </a:solidFill>
                <a:latin typeface="Times New Roman" panose="02020603050405020304" charset="0"/>
                <a:cs typeface="Calibri" panose="020F0502020204030204" pitchFamily="34" charset="0"/>
              </a:rPr>
              <a:t>подсетићемо се кликом на</a:t>
            </a:r>
            <a:r>
              <a:rPr lang="sr-Cyrl-RS" altLang="en-US" sz="2800" b="0" dirty="0"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sr-Cyrl-RS" altLang="en-US" sz="2800" b="1" dirty="0">
                <a:latin typeface="Times New Roman" panose="02020603050405020304" charset="0"/>
                <a:cs typeface="Calibri" panose="020F0502020204030204" pitchFamily="34" charset="0"/>
                <a:hlinkClick r:id="rId4" action="ppaction://hlinkfile"/>
              </a:rPr>
              <a:t>линк</a:t>
            </a:r>
            <a:r>
              <a:rPr lang="sr-Cyrl-RS" altLang="en-US" sz="2800" b="0" dirty="0">
                <a:latin typeface="Times New Roman" panose="02020603050405020304" charset="0"/>
                <a:cs typeface="Calibri" panose="020F0502020204030204" pitchFamily="34" charset="0"/>
              </a:rPr>
              <a:t>.</a:t>
            </a:r>
            <a:endParaRPr lang="en-US" sz="2800" b="0" u="sng" dirty="0">
              <a:solidFill>
                <a:srgbClr val="0000FF"/>
              </a:solidFill>
              <a:latin typeface="Times New Roman" panose="02020603050405020304" charset="0"/>
            </a:endParaRPr>
          </a:p>
          <a:p>
            <a:pPr marL="0" indent="0"/>
            <a:endParaRPr lang="en-US" sz="2800" dirty="0"/>
          </a:p>
        </p:txBody>
      </p:sp>
      <p:sp>
        <p:nvSpPr>
          <p:cNvPr id="16" name="Text Box 15"/>
          <p:cNvSpPr txBox="1"/>
          <p:nvPr>
            <p:custDataLst>
              <p:tags r:id="rId1"/>
            </p:custDataLst>
          </p:nvPr>
        </p:nvSpPr>
        <p:spPr>
          <a:xfrm>
            <a:off x="384175" y="1520190"/>
            <a:ext cx="12090400" cy="489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sr-Cyrl-RS" altLang="en-US" sz="2400" b="0" dirty="0">
                <a:latin typeface="Times New Roman" panose="02020603050405020304" charset="0"/>
                <a:cs typeface="Calibri" panose="020F0502020204030204" pitchFamily="34" charset="0"/>
              </a:rPr>
              <a:t>                                                        </a:t>
            </a:r>
            <a:r>
              <a:rPr lang="sr-Cyrl-RS" altLang="en-US" sz="2400" b="1" dirty="0">
                <a:solidFill>
                  <a:srgbClr val="FE67BE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E67BE"/>
                </a:solidFill>
                <a:latin typeface="Times New Roman" panose="02020603050405020304" charset="0"/>
                <a:cs typeface="Calibri" panose="020F0502020204030204" pitchFamily="34" charset="0"/>
              </a:rPr>
              <a:t>Задаци</a:t>
            </a:r>
            <a:r>
              <a:rPr lang="en-US" sz="2400" b="1" dirty="0">
                <a:solidFill>
                  <a:srgbClr val="FE67BE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sr-Cyrl-RS" altLang="en-US" sz="2400" b="1" dirty="0">
                <a:solidFill>
                  <a:srgbClr val="FE67BE"/>
                </a:solidFill>
                <a:latin typeface="Times New Roman" panose="02020603050405020304" charset="0"/>
                <a:cs typeface="Calibri" panose="020F0502020204030204" pitchFamily="34" charset="0"/>
              </a:rPr>
              <a:t>за вежбање: </a:t>
            </a:r>
            <a:endParaRPr lang="en-US" sz="2400" b="0" dirty="0">
              <a:latin typeface="Times New Roman" panose="02020603050405020304" charset="0"/>
              <a:cs typeface="Calibri" panose="020F0502020204030204" pitchFamily="34" charset="0"/>
            </a:endParaRPr>
          </a:p>
          <a:p>
            <a:pPr marL="0" indent="0"/>
            <a:r>
              <a:rPr lang="en-US" sz="2400" b="0" dirty="0">
                <a:latin typeface="Times New Roman" panose="02020603050405020304" charset="0"/>
                <a:cs typeface="Calibri" panose="020F0502020204030204" pitchFamily="34" charset="0"/>
              </a:rPr>
              <a:t>              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1.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Нацртај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троугао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ABC.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Користећи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лењир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и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шестар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нацртај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троугао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PQR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кој</a:t>
            </a:r>
            <a:r>
              <a:rPr lang="sr-Cyrl-RS" alt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и ће     </a:t>
            </a:r>
          </a:p>
          <a:p>
            <a:pPr marL="0" indent="0"/>
            <a:r>
              <a:rPr lang="sr-Cyrl-RS" alt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                 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бити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једнак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троуглу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ABC.</a:t>
            </a:r>
          </a:p>
          <a:p>
            <a:pPr marL="0" indent="0"/>
            <a:endParaRPr lang="en-US" sz="2400" b="0" dirty="0">
              <a:solidFill>
                <a:srgbClr val="0070C0"/>
              </a:solidFill>
              <a:latin typeface="Times New Roman" panose="02020603050405020304" charset="0"/>
              <a:cs typeface="Calibri" panose="020F0502020204030204" pitchFamily="34" charset="0"/>
            </a:endParaRPr>
          </a:p>
          <a:p>
            <a:pPr marL="0" indent="0"/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                 2.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Нацртај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три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дужи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различ</a:t>
            </a:r>
            <a:r>
              <a:rPr lang="sr-Cyrl-RS" alt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и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те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дужине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и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обележи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их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MN, PT и RS.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Користећи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</a:p>
          <a:p>
            <a:pPr marL="0" indent="0"/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                    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лењир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и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шестар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нацртај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троугао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ABC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чије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су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странице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једнаке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датим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дужима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: </a:t>
            </a:r>
          </a:p>
          <a:p>
            <a:pPr marL="0" indent="0"/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                                         AB = MN</a:t>
            </a:r>
            <a:r>
              <a:rPr lang="sr-Cyrl-RS" alt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,   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  <a:sym typeface="+mn-ea"/>
              </a:rPr>
              <a:t>BC = PT    </a:t>
            </a:r>
            <a:r>
              <a:rPr lang="sr-Cyrl-RS" altLang="en-US" sz="240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  <a:sym typeface="+mn-ea"/>
              </a:rPr>
              <a:t>и   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  <a:sym typeface="+mn-ea"/>
              </a:rPr>
              <a:t>CA = RS</a:t>
            </a:r>
            <a:r>
              <a:rPr lang="sr-Cyrl-RS" altLang="en-US" sz="240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  <a:sym typeface="+mn-ea"/>
              </a:rPr>
              <a:t>.</a:t>
            </a:r>
          </a:p>
          <a:p>
            <a:pPr marL="0" indent="0"/>
            <a:endParaRPr lang="en-US" sz="2400" dirty="0">
              <a:solidFill>
                <a:srgbClr val="0070C0"/>
              </a:solidFill>
              <a:latin typeface="Times New Roman" panose="02020603050405020304" charset="0"/>
              <a:cs typeface="Calibri" panose="020F0502020204030204" pitchFamily="34" charset="0"/>
              <a:sym typeface="+mn-ea"/>
            </a:endParaRPr>
          </a:p>
          <a:p>
            <a:pPr marL="0" indent="0"/>
            <a:r>
              <a:rPr lang="en-US" sz="240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  <a:sym typeface="+mn-ea"/>
              </a:rPr>
              <a:t>                                      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3.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Нацртај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уз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помоћ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лењира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и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шестара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троугао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чије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странице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износе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</a:rPr>
              <a:t>:   </a:t>
            </a:r>
            <a:endParaRPr lang="en-US" sz="2400" b="0" i="1" dirty="0">
              <a:solidFill>
                <a:srgbClr val="0070C0"/>
              </a:solidFill>
              <a:latin typeface="Times New Roman" panose="02020603050405020304" charset="0"/>
              <a:cs typeface="Calibri" panose="020F0502020204030204" pitchFamily="34" charset="0"/>
            </a:endParaRPr>
          </a:p>
          <a:p>
            <a:pPr marL="0" indent="0"/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</a:rPr>
              <a:t>                                                      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  <a:sym typeface="+mn-ea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  <a:sym typeface="+mn-ea"/>
              </a:rPr>
              <a:t> = 4 cm</a:t>
            </a:r>
            <a:r>
              <a:rPr lang="sr-Cyrl-RS" altLang="en-US" sz="240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  <a:sym typeface="+mn-ea"/>
              </a:rPr>
              <a:t>, 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  <a:sym typeface="+mn-ea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  <a:sym typeface="+mn-ea"/>
              </a:rPr>
              <a:t> = 6cm    </a:t>
            </a:r>
            <a:r>
              <a:rPr lang="sr-Cyrl-RS" altLang="en-US" sz="240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  <a:sym typeface="+mn-ea"/>
              </a:rPr>
              <a:t>и   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  <a:sym typeface="+mn-ea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  <a:sym typeface="+mn-ea"/>
              </a:rPr>
              <a:t> = 2cm 5 mm</a:t>
            </a:r>
            <a:r>
              <a:rPr lang="sr-Cyrl-RS" altLang="en-US" sz="240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  <a:sym typeface="+mn-ea"/>
              </a:rPr>
              <a:t>.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  <a:sym typeface="+mn-ea"/>
              </a:rPr>
              <a:t> </a:t>
            </a:r>
            <a:endParaRPr lang="en-US" sz="2400" i="1" dirty="0">
              <a:solidFill>
                <a:srgbClr val="0070C0"/>
              </a:solidFill>
              <a:latin typeface="Times New Roman" panose="02020603050405020304" charset="0"/>
              <a:cs typeface="Calibri" panose="020F0502020204030204" pitchFamily="34" charset="0"/>
              <a:sym typeface="+mn-ea"/>
            </a:endParaRPr>
          </a:p>
          <a:p>
            <a:pPr marL="0" indent="0"/>
            <a:r>
              <a:rPr lang="en-US" sz="2400" i="1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  <a:sym typeface="+mn-ea"/>
              </a:rPr>
              <a:t>                                         </a:t>
            </a:r>
          </a:p>
          <a:p>
            <a:pPr marL="0" indent="0"/>
            <a:r>
              <a:rPr lang="en-US" sz="2400" i="1" dirty="0">
                <a:solidFill>
                  <a:srgbClr val="0070C0"/>
                </a:solidFill>
                <a:latin typeface="Times New Roman" panose="02020603050405020304" charset="0"/>
                <a:cs typeface="Calibri" panose="020F0502020204030204" pitchFamily="34" charset="0"/>
                <a:sym typeface="+mn-ea"/>
              </a:rPr>
              <a:t>                                             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</a:rPr>
              <a:t>4.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</a:rPr>
              <a:t>Дужи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</a:rPr>
              <a:t> GB = 3 cm,  GV = 4cm  VB = 2 cm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</a:rPr>
              <a:t>су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</a:rPr>
              <a:t>странице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</a:rPr>
              <a:t>  ∆ GBV.                                  </a:t>
            </a:r>
          </a:p>
          <a:p>
            <a:pPr marL="0" indent="0"/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</a:rPr>
              <a:t>                                                       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</a:rPr>
              <a:t>Нацртај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</a:rPr>
              <a:t>овај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</a:rPr>
              <a:t>троугао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</a:rPr>
              <a:t>користећи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</a:rPr>
              <a:t>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</a:rPr>
              <a:t>лењир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</a:rPr>
              <a:t> и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charset="0"/>
              </a:rPr>
              <a:t>шестар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0" grpId="1"/>
      <p:bldP spid="100" grpId="2"/>
      <p:bldP spid="15" grpId="0"/>
      <p:bldP spid="15" grpId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703424" y="3409697"/>
            <a:ext cx="2725951" cy="147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00" y="-132080"/>
            <a:ext cx="6569075" cy="69983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064635" y="1639888"/>
            <a:ext cx="5080000" cy="42473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indent="0" algn="ctr"/>
            <a:r>
              <a:rPr lang="en-US" sz="5400" b="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Calibri" panose="020F0502020204030204" pitchFamily="34" charset="0"/>
              </a:rPr>
              <a:t>Запажања</a:t>
            </a:r>
            <a:r>
              <a:rPr lang="en-US" sz="5400" b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Calibri" panose="020F0502020204030204" pitchFamily="34" charset="0"/>
              </a:rPr>
              <a:t> о </a:t>
            </a:r>
            <a:r>
              <a:rPr lang="en-US" sz="5400" b="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Calibri" panose="020F0502020204030204" pitchFamily="34" charset="0"/>
              </a:rPr>
              <a:t>часу</a:t>
            </a:r>
            <a:r>
              <a:rPr lang="en-US" sz="5400" b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sr-Cyrl-RS" sz="5400" b="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Calibri" panose="020F0502020204030204" pitchFamily="34" charset="0"/>
              </a:rPr>
              <a:t>поставити </a:t>
            </a:r>
            <a:r>
              <a:rPr lang="sr-Cyrl-RS" sz="5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Calibri" panose="020F0502020204030204" pitchFamily="34" charset="0"/>
              </a:rPr>
              <a:t>на зиду огласне табле</a:t>
            </a:r>
            <a:r>
              <a:rPr lang="en-US" sz="5400" b="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Calibri" panose="020F0502020204030204" pitchFamily="34" charset="0"/>
                <a:hlinkClick r:id="rId3"/>
              </a:rPr>
              <a:t>Лино</a:t>
            </a:r>
            <a:r>
              <a:rPr lang="sr-Cyrl-RS" altLang="en-US" sz="5400" b="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Calibri" panose="020F0502020204030204" pitchFamily="34" charset="0"/>
              </a:rPr>
              <a:t>.</a:t>
            </a:r>
            <a:endParaRPr lang="en-US" sz="5400" b="0" u="sng" dirty="0">
              <a:solidFill>
                <a:srgbClr val="0000FF"/>
              </a:solidFill>
              <a:latin typeface="Times New Roman" panose="02020603050405020304" charset="0"/>
            </a:endParaRPr>
          </a:p>
          <a:p>
            <a:pPr marL="0" indent="0" algn="ctr"/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</p:tagLst>
</file>

<file path=ppt/theme/theme1.xml><?xml version="1.0" encoding="utf-8"?>
<a:theme xmlns:a="http://schemas.openxmlformats.org/drawingml/2006/main" name="HOMEPPT，www.homeppt.com">
  <a:themeElements>
    <a:clrScheme name="自定义 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AB37"/>
      </a:accent1>
      <a:accent2>
        <a:srgbClr val="4DF4A3"/>
      </a:accent2>
      <a:accent3>
        <a:srgbClr val="D84035"/>
      </a:accent3>
      <a:accent4>
        <a:srgbClr val="F9AB37"/>
      </a:accent4>
      <a:accent5>
        <a:srgbClr val="4DF4A3"/>
      </a:accent5>
      <a:accent6>
        <a:srgbClr val="D84035"/>
      </a:accent6>
      <a:hlink>
        <a:srgbClr val="4DF4A3"/>
      </a:hlink>
      <a:folHlink>
        <a:srgbClr val="7ABED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</Words>
  <Application>Microsoft Office PowerPoint</Application>
  <PresentationFormat>Custom</PresentationFormat>
  <Paragraphs>86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HOMEPPT，www.homeppt.com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彩色卡通</dc:title>
  <dc:creator/>
  <cp:keywords>第一PPT模板网-WWW.1PPT.COM</cp:keywords>
  <cp:lastModifiedBy/>
  <cp:revision>19</cp:revision>
  <dcterms:created xsi:type="dcterms:W3CDTF">2016-10-17T14:00:00Z</dcterms:created>
  <dcterms:modified xsi:type="dcterms:W3CDTF">2020-05-29T11:48:34Z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